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6"/>
  </p:notesMasterIdLst>
  <p:sldIdLst>
    <p:sldId id="300" r:id="rId2"/>
    <p:sldId id="298" r:id="rId3"/>
    <p:sldId id="299" r:id="rId4"/>
    <p:sldId id="331" r:id="rId5"/>
    <p:sldId id="301" r:id="rId6"/>
    <p:sldId id="354" r:id="rId7"/>
    <p:sldId id="302" r:id="rId8"/>
    <p:sldId id="332" r:id="rId9"/>
    <p:sldId id="294" r:id="rId10"/>
    <p:sldId id="264" r:id="rId11"/>
    <p:sldId id="295" r:id="rId12"/>
    <p:sldId id="296" r:id="rId13"/>
    <p:sldId id="326" r:id="rId14"/>
    <p:sldId id="297" r:id="rId15"/>
    <p:sldId id="306" r:id="rId16"/>
    <p:sldId id="307" r:id="rId17"/>
    <p:sldId id="308" r:id="rId18"/>
    <p:sldId id="333" r:id="rId19"/>
    <p:sldId id="340" r:id="rId20"/>
    <p:sldId id="341" r:id="rId21"/>
    <p:sldId id="309" r:id="rId22"/>
    <p:sldId id="311" r:id="rId23"/>
    <p:sldId id="312" r:id="rId24"/>
    <p:sldId id="342" r:id="rId25"/>
    <p:sldId id="343" r:id="rId26"/>
    <p:sldId id="323" r:id="rId27"/>
    <p:sldId id="324" r:id="rId28"/>
    <p:sldId id="355" r:id="rId29"/>
    <p:sldId id="303" r:id="rId30"/>
    <p:sldId id="267" r:id="rId31"/>
    <p:sldId id="325" r:id="rId32"/>
    <p:sldId id="334" r:id="rId33"/>
    <p:sldId id="321" r:id="rId34"/>
    <p:sldId id="335" r:id="rId35"/>
    <p:sldId id="304" r:id="rId36"/>
    <p:sldId id="313" r:id="rId37"/>
    <p:sldId id="344" r:id="rId38"/>
    <p:sldId id="327" r:id="rId39"/>
    <p:sldId id="345" r:id="rId40"/>
    <p:sldId id="346" r:id="rId41"/>
    <p:sldId id="330" r:id="rId42"/>
    <p:sldId id="347" r:id="rId43"/>
    <p:sldId id="348" r:id="rId44"/>
    <p:sldId id="349" r:id="rId45"/>
    <p:sldId id="350" r:id="rId46"/>
    <p:sldId id="351" r:id="rId47"/>
    <p:sldId id="352" r:id="rId48"/>
    <p:sldId id="320" r:id="rId49"/>
    <p:sldId id="336" r:id="rId50"/>
    <p:sldId id="337" r:id="rId51"/>
    <p:sldId id="338" r:id="rId52"/>
    <p:sldId id="339" r:id="rId53"/>
    <p:sldId id="293" r:id="rId54"/>
    <p:sldId id="353" r:id="rId5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45A"/>
    <a:srgbClr val="B3646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0" autoAdjust="0"/>
    <p:restoredTop sz="95226" autoAdjust="0"/>
  </p:normalViewPr>
  <p:slideViewPr>
    <p:cSldViewPr snapToGrid="0">
      <p:cViewPr varScale="1">
        <p:scale>
          <a:sx n="39" d="100"/>
          <a:sy n="39" d="100"/>
        </p:scale>
        <p:origin x="475" y="86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Functional programming languages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8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</a:t>
            </a:r>
            <a:r>
              <a:rPr lang="en-GB" sz="4800" dirty="0">
                <a:solidFill>
                  <a:srgbClr val="F3545A"/>
                </a:solidFill>
              </a:rPr>
              <a:t>function</a:t>
            </a:r>
            <a:r>
              <a:rPr lang="en-GB" sz="4800" dirty="0"/>
              <a:t> to a </a:t>
            </a:r>
            <a:r>
              <a:rPr lang="en-GB" sz="4800" dirty="0">
                <a:solidFill>
                  <a:srgbClr val="F3545A"/>
                </a:solidFill>
              </a:rPr>
              <a:t>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</a:t>
            </a:r>
            <a:r>
              <a:rPr lang="en-GB" sz="7200" b="1" dirty="0">
                <a:solidFill>
                  <a:srgbClr val="F3545A"/>
                </a:solidFill>
              </a:rPr>
              <a:t>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Immutability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</a:t>
            </a:r>
            <a:r>
              <a:rPr lang="en-GB" sz="4800" b="1" dirty="0"/>
              <a:t>“must” </a:t>
            </a:r>
            <a:r>
              <a:rPr lang="en-GB" sz="4800" dirty="0"/>
              <a:t>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</a:t>
            </a:r>
            <a:r>
              <a:rPr lang="en-GB" sz="4000" b="1" dirty="0"/>
              <a:t>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Paradigm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</a:t>
            </a:r>
            <a:r>
              <a:rPr lang="en-GB" sz="8000" b="1" dirty="0"/>
              <a:t>imperative approach </a:t>
            </a:r>
            <a:r>
              <a:rPr lang="en-GB" sz="6000" dirty="0"/>
              <a:t>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</a:t>
            </a:r>
            <a:r>
              <a:rPr lang="en-GB" sz="8000" b="1" dirty="0"/>
              <a:t>declarative approach </a:t>
            </a:r>
            <a:r>
              <a:rPr lang="en-GB" sz="6000" dirty="0"/>
              <a:t>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b="1" i="1" dirty="0">
                <a:solidFill>
                  <a:srgbClr val="F3545A"/>
                </a:solidFill>
              </a:rPr>
              <a:t>Unit</a:t>
            </a:r>
            <a:r>
              <a:rPr lang="en-GB" sz="8000" dirty="0">
                <a:solidFill>
                  <a:srgbClr val="F3545A"/>
                </a:solidFill>
              </a:rPr>
              <a:t> instead </a:t>
            </a:r>
            <a:r>
              <a:rPr lang="en-GB" sz="8000" b="1" i="1" dirty="0">
                <a:solidFill>
                  <a:srgbClr val="F3545A"/>
                </a:solidFill>
              </a:rPr>
              <a:t>Void</a:t>
            </a:r>
            <a:endParaRPr sz="8000" b="1" i="1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Every functions must return a value and void is a type with zero values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Datatypes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969695" y="5137427"/>
            <a:ext cx="21005801" cy="625349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8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Option&lt;T&gt;</a:t>
            </a:r>
            <a:r>
              <a:rPr lang="en-GB" sz="6000" dirty="0"/>
              <a:t>  is a datatype that represents absence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</a:t>
            </a:r>
            <a:r>
              <a:rPr lang="en-GB" sz="6000" b="1" dirty="0">
                <a:solidFill>
                  <a:srgbClr val="F3545A"/>
                </a:solidFill>
              </a:rPr>
              <a:t>Match</a:t>
            </a:r>
            <a:r>
              <a:rPr lang="en-GB" sz="6000" dirty="0"/>
              <a:t> function taking two parameters: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48BBA3-821A-4E79-9BEB-86F965FF8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1127" y="3479284"/>
            <a:ext cx="10074557" cy="46418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5ADF46-B794-44F8-B640-E546E671E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1127" y="8121120"/>
            <a:ext cx="8708571" cy="46352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7B113D3-95A3-414B-ADBC-26CDF3363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51" y="3774252"/>
            <a:ext cx="11492811" cy="948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use case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A03AD738-2B6F-45A0-BC74-46ADA3B08944}"/>
              </a:ext>
            </a:extLst>
          </p:cNvPr>
          <p:cNvSpPr txBox="1">
            <a:spLocks/>
          </p:cNvSpPr>
          <p:nvPr/>
        </p:nvSpPr>
        <p:spPr>
          <a:xfrm>
            <a:off x="413051" y="12401173"/>
            <a:ext cx="14475766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not safe, we have to check for NULL value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890E87-C874-4F4B-B0FD-89B19BB75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61" y="4004468"/>
            <a:ext cx="12163425" cy="73723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B5FC89-684A-4109-9B74-A54B4B14E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0720" y="4340369"/>
            <a:ext cx="10968019" cy="594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much better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17A19FF5-F581-4123-ABF3-B0F0E89CE0D1}"/>
              </a:ext>
            </a:extLst>
          </p:cNvPr>
          <p:cNvSpPr txBox="1">
            <a:spLocks/>
          </p:cNvSpPr>
          <p:nvPr/>
        </p:nvSpPr>
        <p:spPr>
          <a:xfrm>
            <a:off x="1108790" y="12340308"/>
            <a:ext cx="12162029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safe by design, no NULL to check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A9268-344B-48CA-A937-07C1BE7CC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077256"/>
            <a:ext cx="12163425" cy="7448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06BCD1-C646-4EBA-86D5-884B2A282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6476" y="3281599"/>
            <a:ext cx="11001375" cy="447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80035A-A1E4-4389-8029-B4BA5C71A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476" y="7823811"/>
            <a:ext cx="11087100" cy="4467225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C5684F6-88D6-463E-A0BC-1763F994E918}"/>
              </a:ext>
            </a:extLst>
          </p:cNvPr>
          <p:cNvSpPr/>
          <p:nvPr/>
        </p:nvSpPr>
        <p:spPr>
          <a:xfrm>
            <a:off x="2390670" y="5519974"/>
            <a:ext cx="2797150" cy="806181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D73A8EE-5BFA-40B7-AC4A-1C33B32F86C7}"/>
              </a:ext>
            </a:extLst>
          </p:cNvPr>
          <p:cNvSpPr/>
          <p:nvPr/>
        </p:nvSpPr>
        <p:spPr>
          <a:xfrm>
            <a:off x="3697612" y="6858000"/>
            <a:ext cx="8485765" cy="198742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1A82186-2FEB-4FF0-B63B-A9112EC5DC42}"/>
              </a:ext>
            </a:extLst>
          </p:cNvPr>
          <p:cNvSpPr/>
          <p:nvPr/>
        </p:nvSpPr>
        <p:spPr>
          <a:xfrm>
            <a:off x="3697612" y="9379431"/>
            <a:ext cx="4252070" cy="95888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475092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 animBg="1"/>
      <p:bldP spid="13" grpId="0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3F9F1E-8014-479C-8FAB-B1A5E2075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839654"/>
            <a:ext cx="11654144" cy="36820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C69E507-6123-48ED-980A-4B7B9A0E3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8111" y="4934985"/>
            <a:ext cx="11720702" cy="732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13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941457"/>
            <a:ext cx="9871959" cy="9398736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20F2AAB-3637-4A14-8606-726713B47FAC}"/>
              </a:ext>
            </a:extLst>
          </p:cNvPr>
          <p:cNvCxnSpPr/>
          <p:nvPr/>
        </p:nvCxnSpPr>
        <p:spPr>
          <a:xfrm flipV="1">
            <a:off x="11957538" y="4325816"/>
            <a:ext cx="0" cy="8370277"/>
          </a:xfrm>
          <a:prstGeom prst="straightConnector1">
            <a:avLst/>
          </a:prstGeom>
          <a:noFill/>
          <a:ln w="165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AD6EF-07F3-4019-8D11-97ED54A20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93" y="5800724"/>
            <a:ext cx="10979044" cy="3522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D4C0C4-70D8-4AAD-B803-5A1A244A9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097" y="5036652"/>
            <a:ext cx="11714093" cy="655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269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In the day by day work functions </a:t>
            </a:r>
            <a:r>
              <a:rPr lang="en-GB" sz="6000"/>
              <a:t>can fails, </a:t>
            </a:r>
            <a:r>
              <a:rPr lang="en-GB" sz="6000" dirty="0"/>
              <a:t>so we have to handle the errors</a:t>
            </a:r>
          </a:p>
          <a:p>
            <a:pPr marL="0" indent="0">
              <a:buNone/>
            </a:pPr>
            <a:r>
              <a:rPr lang="en-GB" sz="6000" b="1" dirty="0"/>
              <a:t>Either</a:t>
            </a:r>
            <a:r>
              <a:rPr lang="en-GB" sz="6000" dirty="0"/>
              <a:t> allows us to define two possible return values for a function</a:t>
            </a:r>
          </a:p>
          <a:p>
            <a:pPr marL="635000" lvl="1" indent="0">
              <a:buNone/>
            </a:pPr>
            <a:r>
              <a:rPr lang="en-GB" sz="5400" dirty="0"/>
              <a:t>		The </a:t>
            </a:r>
            <a:r>
              <a:rPr lang="en-GB" sz="5400" b="1" dirty="0">
                <a:solidFill>
                  <a:srgbClr val="F3545A"/>
                </a:solidFill>
              </a:rPr>
              <a:t>Right</a:t>
            </a:r>
            <a:r>
              <a:rPr lang="en-GB" sz="5400" dirty="0"/>
              <a:t> value is case of success</a:t>
            </a:r>
          </a:p>
          <a:p>
            <a:pPr marL="635000" lvl="1" indent="0">
              <a:buNone/>
            </a:pPr>
            <a:r>
              <a:rPr lang="en-GB" dirty="0"/>
              <a:t>		</a:t>
            </a:r>
            <a:r>
              <a:rPr lang="en-GB" sz="5400" dirty="0"/>
              <a:t>The </a:t>
            </a:r>
            <a:r>
              <a:rPr lang="en-GB" sz="5400" b="1" dirty="0">
                <a:solidFill>
                  <a:srgbClr val="F3545A"/>
                </a:solidFill>
              </a:rPr>
              <a:t>Left</a:t>
            </a:r>
            <a:r>
              <a:rPr lang="en-GB" sz="5400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454F73-DD6E-4E27-A402-DC2C4899E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1749" y="2204067"/>
            <a:ext cx="11772900" cy="4752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1DBF5-C06F-4D89-B193-FC3D68B7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0824" y="8094957"/>
            <a:ext cx="12430125" cy="48863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46818C-6F3D-4F24-B72C-092CCF98C8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065" y="3768436"/>
            <a:ext cx="10342796" cy="965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use case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B9866-64EE-41FA-ABF6-0FD065F2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65642"/>
            <a:ext cx="13935075" cy="7210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A907AF-048F-4797-96F4-92FC8C82A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339933"/>
            <a:ext cx="11610975" cy="50768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1F1643-3272-4604-867E-1432C4C43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8535304"/>
            <a:ext cx="10572750" cy="4810125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775CC0A-C389-4446-A147-81ECB7482659}"/>
              </a:ext>
            </a:extLst>
          </p:cNvPr>
          <p:cNvSpPr/>
          <p:nvPr/>
        </p:nvSpPr>
        <p:spPr>
          <a:xfrm>
            <a:off x="1769568" y="5035445"/>
            <a:ext cx="3958372" cy="709748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6426741-6394-4A59-B6BB-20CD0B7CEB31}"/>
              </a:ext>
            </a:extLst>
          </p:cNvPr>
          <p:cNvSpPr/>
          <p:nvPr/>
        </p:nvSpPr>
        <p:spPr>
          <a:xfrm>
            <a:off x="3284941" y="6614996"/>
            <a:ext cx="5289715" cy="116603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AC22296-D762-4814-BEFA-96DD01F0326B}"/>
              </a:ext>
            </a:extLst>
          </p:cNvPr>
          <p:cNvSpPr/>
          <p:nvPr/>
        </p:nvSpPr>
        <p:spPr>
          <a:xfrm>
            <a:off x="3284940" y="9461713"/>
            <a:ext cx="5703785" cy="116603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E05F2B-D03E-46F3-9328-3240F03E9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640042"/>
            <a:ext cx="12975288" cy="3603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E8059A-5257-40EE-AE9C-AD1964401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4841" y="4919041"/>
            <a:ext cx="12476108" cy="629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9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9C4FFD-9BAC-4551-9868-15096C796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6630741"/>
            <a:ext cx="13601124" cy="37109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296896-F1BD-41ED-88D5-84ADC75B0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5878275"/>
            <a:ext cx="12164924" cy="612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76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Try</a:t>
            </a:r>
            <a:r>
              <a:rPr lang="en-GB" sz="6000" dirty="0"/>
              <a:t> monad allow us to encapsulate into a function the exception handling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000" dirty="0"/>
              <a:t>The </a:t>
            </a:r>
            <a:r>
              <a:rPr lang="en-GB" sz="4000" b="1" dirty="0">
                <a:solidFill>
                  <a:srgbClr val="F3545A"/>
                </a:solidFill>
              </a:rPr>
              <a:t>Success</a:t>
            </a:r>
            <a:r>
              <a:rPr lang="en-GB" sz="4000" dirty="0"/>
              <a:t> value when the computation is ok without exception</a:t>
            </a:r>
          </a:p>
          <a:p>
            <a:pPr marL="635000" lvl="1" indent="0">
              <a:buNone/>
            </a:pPr>
            <a:r>
              <a:rPr lang="en-GB" sz="4000" dirty="0"/>
              <a:t>The </a:t>
            </a:r>
            <a:r>
              <a:rPr lang="en-GB" sz="4000" b="1" dirty="0">
                <a:solidFill>
                  <a:srgbClr val="F3545A"/>
                </a:solidFill>
              </a:rPr>
              <a:t>Exception</a:t>
            </a:r>
            <a:r>
              <a:rPr lang="en-GB" sz="4000" dirty="0"/>
              <a:t> value in case of exception</a:t>
            </a:r>
          </a:p>
          <a:p>
            <a:pPr marL="635000" lvl="1" indent="0">
              <a:buNone/>
            </a:pP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1F1EF7-32D1-4110-8516-79C297168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2068" y="3768436"/>
            <a:ext cx="8716347" cy="92212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C4BA15-D8AC-450B-9A3F-98EF9084C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06" y="4226546"/>
            <a:ext cx="12252455" cy="8023475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D119DF0-5575-484E-9A6F-BFE51FD22CBF}"/>
              </a:ext>
            </a:extLst>
          </p:cNvPr>
          <p:cNvSpPr/>
          <p:nvPr/>
        </p:nvSpPr>
        <p:spPr>
          <a:xfrm>
            <a:off x="1611416" y="6274985"/>
            <a:ext cx="6221369" cy="2144396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C9F766-9AED-4FEF-AEF6-275C581D8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07" y="4226547"/>
            <a:ext cx="11434936" cy="748812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6263232-D967-456B-91AB-B7CD7C768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8843" y="3768436"/>
            <a:ext cx="11639550" cy="816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962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Patterns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Agenda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xfrm>
            <a:off x="572034" y="205014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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1343199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5" name="Subtitle Text">
            <a:extLst>
              <a:ext uri="{FF2B5EF4-FFF2-40B4-BE49-F238E27FC236}">
                <a16:creationId xmlns:a16="http://schemas.microsoft.com/office/drawing/2014/main" id="{6C8F21AD-096C-44BA-B988-4B28BFB68BB9}"/>
              </a:ext>
            </a:extLst>
          </p:cNvPr>
          <p:cNvSpPr txBox="1">
            <a:spLocks/>
          </p:cNvSpPr>
          <p:nvPr/>
        </p:nvSpPr>
        <p:spPr>
          <a:xfrm>
            <a:off x="572034" y="3991438"/>
            <a:ext cx="11487443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OOD</a:t>
            </a:r>
          </a:p>
        </p:txBody>
      </p:sp>
      <p:sp>
        <p:nvSpPr>
          <p:cNvPr id="6" name="Subtitle Text">
            <a:extLst>
              <a:ext uri="{FF2B5EF4-FFF2-40B4-BE49-F238E27FC236}">
                <a16:creationId xmlns:a16="http://schemas.microsoft.com/office/drawing/2014/main" id="{DFE72C8D-23EE-45DE-9752-E995B29ECE28}"/>
              </a:ext>
            </a:extLst>
          </p:cNvPr>
          <p:cNvSpPr txBox="1">
            <a:spLocks/>
          </p:cNvSpPr>
          <p:nvPr/>
        </p:nvSpPr>
        <p:spPr>
          <a:xfrm>
            <a:off x="12324525" y="3991437"/>
            <a:ext cx="10163396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Functional</a:t>
            </a:r>
          </a:p>
        </p:txBody>
      </p:sp>
      <p:sp>
        <p:nvSpPr>
          <p:cNvPr id="7" name="Subtitle Text">
            <a:extLst>
              <a:ext uri="{FF2B5EF4-FFF2-40B4-BE49-F238E27FC236}">
                <a16:creationId xmlns:a16="http://schemas.microsoft.com/office/drawing/2014/main" id="{21E028E2-38CB-4143-B97C-F58C5C7ACCE9}"/>
              </a:ext>
            </a:extLst>
          </p:cNvPr>
          <p:cNvSpPr txBox="1">
            <a:spLocks/>
          </p:cNvSpPr>
          <p:nvPr/>
        </p:nvSpPr>
        <p:spPr>
          <a:xfrm>
            <a:off x="572034" y="5500930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Single Responsibility</a:t>
            </a:r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337DA46B-4646-4323-9F12-DBD89BF839F9}"/>
              </a:ext>
            </a:extLst>
          </p:cNvPr>
          <p:cNvSpPr txBox="1">
            <a:spLocks/>
          </p:cNvSpPr>
          <p:nvPr/>
        </p:nvSpPr>
        <p:spPr>
          <a:xfrm>
            <a:off x="12822651" y="550092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CCC66F72-F279-4EF7-B4BB-95BC1C7FFFA9}"/>
              </a:ext>
            </a:extLst>
          </p:cNvPr>
          <p:cNvSpPr txBox="1">
            <a:spLocks/>
          </p:cNvSpPr>
          <p:nvPr/>
        </p:nvSpPr>
        <p:spPr>
          <a:xfrm>
            <a:off x="572034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Open Closed Principle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D6A38D07-5ED5-4F27-9146-BF098E4122B4}"/>
              </a:ext>
            </a:extLst>
          </p:cNvPr>
          <p:cNvSpPr txBox="1">
            <a:spLocks/>
          </p:cNvSpPr>
          <p:nvPr/>
        </p:nvSpPr>
        <p:spPr>
          <a:xfrm>
            <a:off x="12822651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A0DFE435-C0C2-48F9-A6E0-8492C9C8FE42}"/>
              </a:ext>
            </a:extLst>
          </p:cNvPr>
          <p:cNvSpPr txBox="1">
            <a:spLocks/>
          </p:cNvSpPr>
          <p:nvPr/>
        </p:nvSpPr>
        <p:spPr>
          <a:xfrm>
            <a:off x="572034" y="7442223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Interface Segregation Principle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9A9CB19A-090C-4FA9-B70A-C4211FB1E633}"/>
              </a:ext>
            </a:extLst>
          </p:cNvPr>
          <p:cNvSpPr txBox="1">
            <a:spLocks/>
          </p:cNvSpPr>
          <p:nvPr/>
        </p:nvSpPr>
        <p:spPr>
          <a:xfrm>
            <a:off x="12822651" y="737296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C398E5E-CA9E-4D83-9445-6F40D0F9ECF4}"/>
              </a:ext>
            </a:extLst>
          </p:cNvPr>
          <p:cNvSpPr txBox="1">
            <a:spLocks/>
          </p:cNvSpPr>
          <p:nvPr/>
        </p:nvSpPr>
        <p:spPr>
          <a:xfrm>
            <a:off x="572034" y="847587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Factory Pattern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55EFBFE-1C5E-47E1-B867-2C59C164873C}"/>
              </a:ext>
            </a:extLst>
          </p:cNvPr>
          <p:cNvSpPr txBox="1">
            <a:spLocks/>
          </p:cNvSpPr>
          <p:nvPr/>
        </p:nvSpPr>
        <p:spPr>
          <a:xfrm>
            <a:off x="12822651" y="837001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6" name="Subtitle Text">
            <a:extLst>
              <a:ext uri="{FF2B5EF4-FFF2-40B4-BE49-F238E27FC236}">
                <a16:creationId xmlns:a16="http://schemas.microsoft.com/office/drawing/2014/main" id="{BC757033-404A-469E-8901-7E55A71B4E3F}"/>
              </a:ext>
            </a:extLst>
          </p:cNvPr>
          <p:cNvSpPr txBox="1">
            <a:spLocks/>
          </p:cNvSpPr>
          <p:nvPr/>
        </p:nvSpPr>
        <p:spPr>
          <a:xfrm>
            <a:off x="572034" y="9509535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Strategy Pattern</a:t>
            </a:r>
          </a:p>
        </p:txBody>
      </p:sp>
      <p:sp>
        <p:nvSpPr>
          <p:cNvPr id="17" name="Subtitle Text">
            <a:extLst>
              <a:ext uri="{FF2B5EF4-FFF2-40B4-BE49-F238E27FC236}">
                <a16:creationId xmlns:a16="http://schemas.microsoft.com/office/drawing/2014/main" id="{8B59BCA9-69E4-40F8-8965-5235F0087AE7}"/>
              </a:ext>
            </a:extLst>
          </p:cNvPr>
          <p:cNvSpPr txBox="1">
            <a:spLocks/>
          </p:cNvSpPr>
          <p:nvPr/>
        </p:nvSpPr>
        <p:spPr>
          <a:xfrm>
            <a:off x="12822651" y="9509534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8" name="Subtitle Text">
            <a:extLst>
              <a:ext uri="{FF2B5EF4-FFF2-40B4-BE49-F238E27FC236}">
                <a16:creationId xmlns:a16="http://schemas.microsoft.com/office/drawing/2014/main" id="{D7BA3B0A-9363-4057-895E-D0ACFD7E7A2E}"/>
              </a:ext>
            </a:extLst>
          </p:cNvPr>
          <p:cNvSpPr txBox="1">
            <a:spLocks/>
          </p:cNvSpPr>
          <p:nvPr/>
        </p:nvSpPr>
        <p:spPr>
          <a:xfrm>
            <a:off x="572034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Decorator Pattern</a:t>
            </a:r>
          </a:p>
        </p:txBody>
      </p:sp>
      <p:sp>
        <p:nvSpPr>
          <p:cNvPr id="19" name="Subtitle Text">
            <a:extLst>
              <a:ext uri="{FF2B5EF4-FFF2-40B4-BE49-F238E27FC236}">
                <a16:creationId xmlns:a16="http://schemas.microsoft.com/office/drawing/2014/main" id="{D2A0C36A-252A-4856-A635-F85649176D76}"/>
              </a:ext>
            </a:extLst>
          </p:cNvPr>
          <p:cNvSpPr txBox="1">
            <a:spLocks/>
          </p:cNvSpPr>
          <p:nvPr/>
        </p:nvSpPr>
        <p:spPr>
          <a:xfrm>
            <a:off x="12822651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20" name="Subtitle Text">
            <a:extLst>
              <a:ext uri="{FF2B5EF4-FFF2-40B4-BE49-F238E27FC236}">
                <a16:creationId xmlns:a16="http://schemas.microsoft.com/office/drawing/2014/main" id="{F128046C-1B96-45FC-BAFC-6B750B6E0D3F}"/>
              </a:ext>
            </a:extLst>
          </p:cNvPr>
          <p:cNvSpPr txBox="1">
            <a:spLocks/>
          </p:cNvSpPr>
          <p:nvPr/>
        </p:nvSpPr>
        <p:spPr>
          <a:xfrm>
            <a:off x="572034" y="1171493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Whatever….</a:t>
            </a:r>
          </a:p>
        </p:txBody>
      </p:sp>
      <p:sp>
        <p:nvSpPr>
          <p:cNvPr id="21" name="Subtitle Text">
            <a:extLst>
              <a:ext uri="{FF2B5EF4-FFF2-40B4-BE49-F238E27FC236}">
                <a16:creationId xmlns:a16="http://schemas.microsoft.com/office/drawing/2014/main" id="{67EB6A46-1F45-43FC-BFBB-B1C0EC07B7E6}"/>
              </a:ext>
            </a:extLst>
          </p:cNvPr>
          <p:cNvSpPr txBox="1">
            <a:spLocks/>
          </p:cNvSpPr>
          <p:nvPr/>
        </p:nvSpPr>
        <p:spPr>
          <a:xfrm>
            <a:off x="12822651" y="1157684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79E76B-E505-4E2D-9EB0-DB5CAC7CAF90}"/>
              </a:ext>
            </a:extLst>
          </p:cNvPr>
          <p:cNvCxnSpPr>
            <a:cxnSpLocks/>
          </p:cNvCxnSpPr>
          <p:nvPr/>
        </p:nvCxnSpPr>
        <p:spPr>
          <a:xfrm>
            <a:off x="7315200" y="5932728"/>
            <a:ext cx="47442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0A2A69F-4772-436D-B02D-C32145281C7A}"/>
              </a:ext>
            </a:extLst>
          </p:cNvPr>
          <p:cNvCxnSpPr>
            <a:cxnSpLocks/>
          </p:cNvCxnSpPr>
          <p:nvPr/>
        </p:nvCxnSpPr>
        <p:spPr>
          <a:xfrm>
            <a:off x="9442174" y="7747507"/>
            <a:ext cx="261730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95D700B-1214-4DC7-9963-DCECD79F50D5}"/>
              </a:ext>
            </a:extLst>
          </p:cNvPr>
          <p:cNvCxnSpPr/>
          <p:nvPr/>
        </p:nvCxnSpPr>
        <p:spPr>
          <a:xfrm>
            <a:off x="7467600" y="6813997"/>
            <a:ext cx="45918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77C5A6-E74B-4203-BDF1-A39C59D37BC2}"/>
              </a:ext>
            </a:extLst>
          </p:cNvPr>
          <p:cNvCxnSpPr>
            <a:cxnSpLocks/>
          </p:cNvCxnSpPr>
          <p:nvPr/>
        </p:nvCxnSpPr>
        <p:spPr>
          <a:xfrm>
            <a:off x="6158948" y="8790171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903704C-1026-4A91-BA7C-8256CD070F59}"/>
              </a:ext>
            </a:extLst>
          </p:cNvPr>
          <p:cNvCxnSpPr>
            <a:cxnSpLocks/>
          </p:cNvCxnSpPr>
          <p:nvPr/>
        </p:nvCxnSpPr>
        <p:spPr>
          <a:xfrm>
            <a:off x="6158948" y="9879053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0C2DE14-C06C-4AD8-9295-EBDBBC6603CA}"/>
              </a:ext>
            </a:extLst>
          </p:cNvPr>
          <p:cNvCxnSpPr>
            <a:cxnSpLocks/>
          </p:cNvCxnSpPr>
          <p:nvPr/>
        </p:nvCxnSpPr>
        <p:spPr>
          <a:xfrm>
            <a:off x="6158948" y="10805176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D1A858B-7CDD-4446-A53A-43BA1930A8B3}"/>
              </a:ext>
            </a:extLst>
          </p:cNvPr>
          <p:cNvCxnSpPr>
            <a:cxnSpLocks/>
          </p:cNvCxnSpPr>
          <p:nvPr/>
        </p:nvCxnSpPr>
        <p:spPr>
          <a:xfrm>
            <a:off x="6158948" y="12008648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A1CC4D-9B86-436C-AE9C-013E5F7C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8" y="3789731"/>
            <a:ext cx="947737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D7D2D9-F5B3-4DF5-8971-B7EE92373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58" y="6658367"/>
            <a:ext cx="10715625" cy="704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6FC5C-327E-4532-B45F-AA2D679A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5068" y="3574199"/>
            <a:ext cx="11201400" cy="3914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EFC975-6F4F-4628-8259-B1AA8744B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1283" y="8661114"/>
            <a:ext cx="114871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 using HOF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0FC25A-40C6-431B-86FF-8FF30C24A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804" y="4001535"/>
            <a:ext cx="10153650" cy="4162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8D9206-74A8-414C-94C6-9DD0C2448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793" y="8374036"/>
            <a:ext cx="122205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0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EBF93-A1A7-48EF-B69E-91B217D6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607" y="7618362"/>
            <a:ext cx="13260215" cy="4914625"/>
          </a:xfrm>
          <a:prstGeom prst="rect">
            <a:avLst/>
          </a:prstGeom>
        </p:spPr>
      </p:pic>
      <p:sp>
        <p:nvSpPr>
          <p:cNvPr id="8" name="Subtitle Text">
            <a:extLst>
              <a:ext uri="{FF2B5EF4-FFF2-40B4-BE49-F238E27FC236}">
                <a16:creationId xmlns:a16="http://schemas.microsoft.com/office/drawing/2014/main" id="{79C65C47-209C-4350-96EA-563F0917B99B}"/>
              </a:ext>
            </a:extLst>
          </p:cNvPr>
          <p:cNvSpPr txBox="1">
            <a:spLocks/>
          </p:cNvSpPr>
          <p:nvPr/>
        </p:nvSpPr>
        <p:spPr>
          <a:xfrm>
            <a:off x="2997225" y="523403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b="1" i="1" dirty="0">
                <a:solidFill>
                  <a:srgbClr val="F3545A"/>
                </a:solidFill>
              </a:rPr>
              <a:t>Function</a:t>
            </a:r>
            <a:r>
              <a:rPr lang="en-GB" sz="5400" dirty="0"/>
              <a:t> is a block with an input and two possible outputs</a:t>
            </a:r>
          </a:p>
        </p:txBody>
      </p:sp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C7D93-B4C7-45A4-A7F8-39E9C0EDA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46" y="8519001"/>
            <a:ext cx="7906059" cy="3855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475F18-AD5D-4587-A460-723623711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836" y="8637030"/>
            <a:ext cx="6229350" cy="36201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A7A23D-0A9C-4D05-AF3D-EB067E789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0417" y="8637030"/>
            <a:ext cx="7109938" cy="3620198"/>
          </a:xfrm>
          <a:prstGeom prst="rect">
            <a:avLst/>
          </a:prstGeom>
        </p:spPr>
      </p:pic>
      <p:sp>
        <p:nvSpPr>
          <p:cNvPr id="11" name="Subtitle Text">
            <a:extLst>
              <a:ext uri="{FF2B5EF4-FFF2-40B4-BE49-F238E27FC236}">
                <a16:creationId xmlns:a16="http://schemas.microsoft.com/office/drawing/2014/main" id="{41737D65-B7DE-4EE2-A6ED-ABBAB27CC9AE}"/>
              </a:ext>
            </a:extLst>
          </p:cNvPr>
          <p:cNvSpPr txBox="1">
            <a:spLocks/>
          </p:cNvSpPr>
          <p:nvPr/>
        </p:nvSpPr>
        <p:spPr>
          <a:xfrm>
            <a:off x="2286000" y="60559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Sending email using a list of strings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164CE1-040A-40EC-AC96-AF80A7A7C020}"/>
              </a:ext>
            </a:extLst>
          </p:cNvPr>
          <p:cNvCxnSpPr/>
          <p:nvPr/>
        </p:nvCxnSpPr>
        <p:spPr>
          <a:xfrm>
            <a:off x="2286000" y="10038521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97CB2A-4DBE-4227-8AD9-EA128D872D81}"/>
              </a:ext>
            </a:extLst>
          </p:cNvPr>
          <p:cNvCxnSpPr/>
          <p:nvPr/>
        </p:nvCxnSpPr>
        <p:spPr>
          <a:xfrm>
            <a:off x="8965412" y="10021701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76050D-0591-4642-8FC5-A03E988F88CE}"/>
              </a:ext>
            </a:extLst>
          </p:cNvPr>
          <p:cNvCxnSpPr/>
          <p:nvPr/>
        </p:nvCxnSpPr>
        <p:spPr>
          <a:xfrm>
            <a:off x="15565504" y="9957989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3944F0-A5FB-41B0-972F-1C0A1B86887D}"/>
              </a:ext>
            </a:extLst>
          </p:cNvPr>
          <p:cNvCxnSpPr>
            <a:cxnSpLocks/>
          </p:cNvCxnSpPr>
          <p:nvPr/>
        </p:nvCxnSpPr>
        <p:spPr>
          <a:xfrm>
            <a:off x="8792308" y="10207741"/>
            <a:ext cx="6142892" cy="1453662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912F43B-13C5-46EF-867A-2B4904992554}"/>
              </a:ext>
            </a:extLst>
          </p:cNvPr>
          <p:cNvCxnSpPr>
            <a:cxnSpLocks/>
          </p:cNvCxnSpPr>
          <p:nvPr/>
        </p:nvCxnSpPr>
        <p:spPr>
          <a:xfrm>
            <a:off x="15565504" y="11661403"/>
            <a:ext cx="6241774" cy="0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Subtitle Text">
            <a:extLst>
              <a:ext uri="{FF2B5EF4-FFF2-40B4-BE49-F238E27FC236}">
                <a16:creationId xmlns:a16="http://schemas.microsoft.com/office/drawing/2014/main" id="{725DFD33-32DD-4940-988B-98310C05AAD4}"/>
              </a:ext>
            </a:extLst>
          </p:cNvPr>
          <p:cNvSpPr txBox="1">
            <a:spLocks/>
          </p:cNvSpPr>
          <p:nvPr/>
        </p:nvSpPr>
        <p:spPr>
          <a:xfrm>
            <a:off x="2232101" y="4501743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We can </a:t>
            </a:r>
            <a:r>
              <a:rPr lang="en-GB" sz="5400" dirty="0">
                <a:solidFill>
                  <a:srgbClr val="F3545A"/>
                </a:solidFill>
              </a:rPr>
              <a:t>compose functions </a:t>
            </a:r>
            <a:r>
              <a:rPr lang="en-GB" sz="5400" dirty="0"/>
              <a:t>(Map, Bind) to obtain a chain</a:t>
            </a:r>
          </a:p>
        </p:txBody>
      </p:sp>
      <p:sp>
        <p:nvSpPr>
          <p:cNvPr id="17" name="Subtitle Text">
            <a:extLst>
              <a:ext uri="{FF2B5EF4-FFF2-40B4-BE49-F238E27FC236}">
                <a16:creationId xmlns:a16="http://schemas.microsoft.com/office/drawing/2014/main" id="{988D747B-2ABC-4C4A-B0F7-3BD89A798AF3}"/>
              </a:ext>
            </a:extLst>
          </p:cNvPr>
          <p:cNvSpPr txBox="1">
            <a:spLocks/>
          </p:cNvSpPr>
          <p:nvPr/>
        </p:nvSpPr>
        <p:spPr>
          <a:xfrm>
            <a:off x="7728631" y="8299344"/>
            <a:ext cx="1689652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Bind</a:t>
            </a:r>
          </a:p>
        </p:txBody>
      </p:sp>
      <p:sp>
        <p:nvSpPr>
          <p:cNvPr id="18" name="Subtitle Text">
            <a:extLst>
              <a:ext uri="{FF2B5EF4-FFF2-40B4-BE49-F238E27FC236}">
                <a16:creationId xmlns:a16="http://schemas.microsoft.com/office/drawing/2014/main" id="{E6275445-2FE6-4AB4-8658-1AF02BCF3CA3}"/>
              </a:ext>
            </a:extLst>
          </p:cNvPr>
          <p:cNvSpPr txBox="1">
            <a:spLocks/>
          </p:cNvSpPr>
          <p:nvPr/>
        </p:nvSpPr>
        <p:spPr>
          <a:xfrm>
            <a:off x="14362360" y="8129580"/>
            <a:ext cx="1689652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Bind</a:t>
            </a:r>
          </a:p>
        </p:txBody>
      </p:sp>
    </p:spTree>
    <p:extLst>
      <p:ext uri="{BB962C8B-B14F-4D97-AF65-F5344CB8AC3E}">
        <p14:creationId xmlns:p14="http://schemas.microsoft.com/office/powerpoint/2010/main" val="68164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7" grpId="0"/>
      <p:bldP spid="1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Snippets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Snippets</a:t>
            </a:r>
            <a:endParaRPr sz="8000" b="1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588255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Don’t reinvent the wheel</a:t>
            </a:r>
          </a:p>
          <a:p>
            <a:pPr marL="0" indent="0">
              <a:buNone/>
            </a:pPr>
            <a:r>
              <a:rPr lang="en-GB" sz="6000" dirty="0"/>
              <a:t>Using the library </a:t>
            </a:r>
            <a:r>
              <a:rPr lang="en-GB" sz="6000" b="1" dirty="0">
                <a:solidFill>
                  <a:srgbClr val="F3545A"/>
                </a:solidFill>
              </a:rPr>
              <a:t>language-</a:t>
            </a:r>
            <a:r>
              <a:rPr lang="en-GB" sz="6000" b="1" dirty="0" err="1">
                <a:solidFill>
                  <a:srgbClr val="F3545A"/>
                </a:solidFill>
              </a:rPr>
              <a:t>ext</a:t>
            </a:r>
            <a:endParaRPr lang="en-GB" sz="4000" dirty="0">
              <a:solidFill>
                <a:srgbClr val="F3545A"/>
              </a:solidFill>
            </a:endParaRPr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>
                <a:solidFill>
                  <a:srgbClr val="F3545A"/>
                </a:solidFill>
              </a:rPr>
              <a:t>Login </a:t>
            </a:r>
            <a:r>
              <a:rPr lang="it-IT" sz="8000" dirty="0" err="1">
                <a:solidFill>
                  <a:srgbClr val="F3545A"/>
                </a:solidFill>
              </a:rPr>
              <a:t>validation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977346" y="610702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5400" dirty="0"/>
              <a:t>Check if the mail address contains @</a:t>
            </a:r>
          </a:p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 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977346" y="843450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code is composed by digit only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977346" y="727076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password length is </a:t>
            </a:r>
            <a:r>
              <a:rPr lang="en-GB" sz="5400" dirty="0" err="1"/>
              <a:t>gt</a:t>
            </a:r>
            <a:r>
              <a:rPr lang="en-GB" sz="5400" dirty="0"/>
              <a:t> 3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AEC9B16-08B4-44EE-BFE9-F1B908824805}"/>
              </a:ext>
            </a:extLst>
          </p:cNvPr>
          <p:cNvSpPr txBox="1">
            <a:spLocks/>
          </p:cNvSpPr>
          <p:nvPr/>
        </p:nvSpPr>
        <p:spPr>
          <a:xfrm>
            <a:off x="2977346" y="4379824"/>
            <a:ext cx="17894828" cy="1214904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Validate a login form composed by email, password and code identification </a:t>
            </a:r>
          </a:p>
        </p:txBody>
      </p:sp>
    </p:spTree>
    <p:extLst>
      <p:ext uri="{BB962C8B-B14F-4D97-AF65-F5344CB8AC3E}">
        <p14:creationId xmlns:p14="http://schemas.microsoft.com/office/powerpoint/2010/main" val="529306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Basic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D870DE-BBF8-4F68-B343-8B173606C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768436"/>
            <a:ext cx="11943560" cy="94903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B15A9EC-977F-409F-A7CF-4E3890882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2804" y="3768436"/>
            <a:ext cx="11135186" cy="949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 (chain of responsibility)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16C1CA-5BB4-4EA0-ACDC-8351DDF3F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035" y="4077255"/>
            <a:ext cx="13312961" cy="56630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497319-FF90-4516-8473-ACEE8C113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288" y="9109891"/>
            <a:ext cx="11811989" cy="338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79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EFE9F-3694-46A8-A58F-6A6E4617E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613969"/>
            <a:ext cx="11595291" cy="6875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5F3450-D9EC-46D1-9EC6-33DC36106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5660" y="1540592"/>
            <a:ext cx="10831780" cy="61467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B4F8C-9078-4F01-AC39-DAF8649D1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8099993"/>
            <a:ext cx="11417919" cy="465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95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622692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Functional approach</a:t>
            </a:r>
            <a:endParaRPr sz="8000" dirty="0">
              <a:solidFill>
                <a:srgbClr val="F3545A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932D2AB-0F43-42CA-A014-5E2B62057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3738" y="3605446"/>
            <a:ext cx="9076997" cy="2509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CA1016-61E3-40BE-8B44-3599EDC76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51" y="5029153"/>
            <a:ext cx="13057047" cy="38753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D1B158-7110-4DEF-91F6-4A2F3156BA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63738" y="5903998"/>
            <a:ext cx="9935779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014E7E-8CB8-4ED8-A68F-975865A17F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63738" y="8370577"/>
            <a:ext cx="9837582" cy="250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977346" y="610702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5400" dirty="0"/>
              <a:t>If not present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form </a:t>
            </a:r>
            <a:r>
              <a:rPr lang="en-GB" sz="5400" dirty="0" err="1"/>
              <a:t>Api</a:t>
            </a:r>
            <a:endParaRPr lang="en-GB" sz="5400" dirty="0"/>
          </a:p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 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977346" y="843450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Log</a:t>
            </a:r>
            <a:r>
              <a:rPr lang="en-GB" sz="5400" dirty="0"/>
              <a:t> the action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977346" y="727076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Store in the cache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AEC9B16-08B4-44EE-BFE9-F1B908824805}"/>
              </a:ext>
            </a:extLst>
          </p:cNvPr>
          <p:cNvSpPr txBox="1">
            <a:spLocks/>
          </p:cNvSpPr>
          <p:nvPr/>
        </p:nvSpPr>
        <p:spPr>
          <a:xfrm>
            <a:off x="2977346" y="4817879"/>
            <a:ext cx="17894828" cy="989009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a response is in the </a:t>
            </a:r>
            <a:r>
              <a:rPr lang="en-GB" sz="5400" dirty="0">
                <a:solidFill>
                  <a:srgbClr val="F3545A"/>
                </a:solidFill>
              </a:rPr>
              <a:t>Cache</a:t>
            </a:r>
          </a:p>
        </p:txBody>
      </p:sp>
    </p:spTree>
    <p:extLst>
      <p:ext uri="{BB962C8B-B14F-4D97-AF65-F5344CB8AC3E}">
        <p14:creationId xmlns:p14="http://schemas.microsoft.com/office/powerpoint/2010/main" val="4088221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  <p:bldP spid="1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CAE23A-0B65-46D4-9CA1-63A632CDF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081337"/>
            <a:ext cx="8202604" cy="97730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CE97A3-72D2-4E5E-BEA8-54D47BDA7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1547" y="3988776"/>
            <a:ext cx="7278194" cy="73884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360AF7-142F-45CF-81FE-4D33DDE86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9741" y="645727"/>
            <a:ext cx="7001321" cy="1267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886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CAE23A-0B65-46D4-9CA1-63A632CDF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081337"/>
            <a:ext cx="8202604" cy="9773017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198DF05-51A2-44B0-9519-9318FC0C851A}"/>
              </a:ext>
            </a:extLst>
          </p:cNvPr>
          <p:cNvSpPr/>
          <p:nvPr/>
        </p:nvSpPr>
        <p:spPr>
          <a:xfrm>
            <a:off x="1364303" y="4064459"/>
            <a:ext cx="5124420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ABECB44-0A4D-4278-8F93-DFC86246F81C}"/>
              </a:ext>
            </a:extLst>
          </p:cNvPr>
          <p:cNvSpPr/>
          <p:nvPr/>
        </p:nvSpPr>
        <p:spPr>
          <a:xfrm>
            <a:off x="1545320" y="8022609"/>
            <a:ext cx="5124420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148716-CBF7-442B-986B-545A9CD1A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1565" y="4637518"/>
            <a:ext cx="12898132" cy="67701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CC9F58-0832-47C0-90AF-EABEC2DA73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653" y="8212649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05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5FCF10-98F5-4727-A545-0096CADFE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869" y="5072428"/>
            <a:ext cx="12573597" cy="65685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E8968A-5585-4A6D-8EB6-986956F18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9312" y="5072428"/>
            <a:ext cx="9553736" cy="681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977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957A35-BE5A-4C9E-83F2-C7E017A3F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359" y="2813618"/>
            <a:ext cx="9969172" cy="106593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2B41F02-F7D2-43B7-8ABC-64A354D7F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19130" y="327904"/>
            <a:ext cx="7512296" cy="1338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15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CB1B7-0999-4ABB-81D6-4565ADF00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707" y="4398351"/>
            <a:ext cx="12022801" cy="73676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267085-A987-40CD-9472-B5071FF71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9330" y="4188246"/>
            <a:ext cx="9398978" cy="831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57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list from </a:t>
            </a:r>
            <a:r>
              <a:rPr lang="en-GB" sz="5400" dirty="0" err="1"/>
              <a:t>Catalog</a:t>
            </a:r>
            <a:r>
              <a:rPr lang="en-GB" sz="5400" dirty="0"/>
              <a:t>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778564" y="670509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For each product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details from Product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93E75297-CDE1-4D23-915D-626168FEEC69}"/>
              </a:ext>
            </a:extLst>
          </p:cNvPr>
          <p:cNvSpPr txBox="1">
            <a:spLocks/>
          </p:cNvSpPr>
          <p:nvPr/>
        </p:nvSpPr>
        <p:spPr>
          <a:xfrm>
            <a:off x="2778564" y="8881861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Convert</a:t>
            </a:r>
            <a:r>
              <a:rPr lang="en-GB" sz="5400" dirty="0"/>
              <a:t> product detail into a view model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EFEA5847-C9BB-4B6E-A8E2-7B8B7ABB7031}"/>
              </a:ext>
            </a:extLst>
          </p:cNvPr>
          <p:cNvSpPr txBox="1">
            <a:spLocks/>
          </p:cNvSpPr>
          <p:nvPr/>
        </p:nvSpPr>
        <p:spPr>
          <a:xfrm>
            <a:off x="2778564" y="997024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Return</a:t>
            </a:r>
            <a:r>
              <a:rPr lang="en-GB" sz="5400" dirty="0"/>
              <a:t> the array of product view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778564" y="554135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return empty array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6D3C616-FA0F-485A-AC01-CCD8E201549D}"/>
              </a:ext>
            </a:extLst>
          </p:cNvPr>
          <p:cNvSpPr txBox="1">
            <a:spLocks/>
          </p:cNvSpPr>
          <p:nvPr/>
        </p:nvSpPr>
        <p:spPr>
          <a:xfrm>
            <a:off x="2778564" y="7793478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go to next product</a:t>
            </a:r>
          </a:p>
        </p:txBody>
      </p:sp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Return…imperative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A9C684-D998-44D7-8B0E-F4B35BA7D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01" y="3170543"/>
            <a:ext cx="8982075" cy="99631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E1001E-E847-4932-99A2-16E83DCD1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3170543"/>
            <a:ext cx="9553575" cy="996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10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b="1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800" b="1" dirty="0"/>
              <a:t>Tony Hoare</a:t>
            </a:r>
            <a:r>
              <a:rPr lang="en-GB" sz="4800" dirty="0"/>
              <a:t> invented the null reference in 1965</a:t>
            </a:r>
          </a:p>
          <a:p>
            <a:pPr marL="635000" lvl="1" indent="0">
              <a:buNone/>
            </a:pPr>
            <a:r>
              <a:rPr lang="en-US" sz="4800" dirty="0"/>
              <a:t>"simply because it was so easy to implement"</a:t>
            </a:r>
            <a:endParaRPr lang="en-GB" sz="4800" dirty="0"/>
          </a:p>
          <a:p>
            <a:pPr marL="635000" lvl="1" indent="0">
              <a:buNone/>
            </a:pPr>
            <a:r>
              <a:rPr lang="en-GB" sz="4800" dirty="0">
                <a:solidFill>
                  <a:srgbClr val="F3545A"/>
                </a:solidFill>
              </a:rPr>
              <a:t>NULL, null, Nothing, nil, </a:t>
            </a:r>
            <a:r>
              <a:rPr lang="en-GB" sz="4800" dirty="0" err="1">
                <a:solidFill>
                  <a:srgbClr val="F3545A"/>
                </a:solidFill>
              </a:rPr>
              <a:t>nullptr</a:t>
            </a:r>
            <a:r>
              <a:rPr lang="en-GB" sz="4800" dirty="0">
                <a:solidFill>
                  <a:srgbClr val="F3545A"/>
                </a:solidFill>
              </a:rPr>
              <a:t>, </a:t>
            </a:r>
            <a:r>
              <a:rPr lang="en-GB" sz="4800" dirty="0" err="1">
                <a:solidFill>
                  <a:srgbClr val="F3545A"/>
                </a:solidFill>
              </a:rPr>
              <a:t>undef</a:t>
            </a:r>
            <a:r>
              <a:rPr lang="en-GB" sz="4800" dirty="0">
                <a:solidFill>
                  <a:srgbClr val="F3545A"/>
                </a:solidFill>
              </a:rPr>
              <a:t>, undefined, None, …</a:t>
            </a:r>
          </a:p>
          <a:p>
            <a:pPr marL="635000" lvl="1" indent="0">
              <a:buNone/>
            </a:pPr>
            <a:r>
              <a:rPr lang="en-GB" sz="4800" dirty="0"/>
              <a:t>Client must ALWAYS check the return value …</a:t>
            </a:r>
          </a:p>
          <a:p>
            <a:pPr marL="635000" lvl="1" indent="0">
              <a:buNone/>
            </a:pPr>
            <a:r>
              <a:rPr lang="en-GB" sz="48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Return…imperative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2F4D39C-F071-48AE-A0F2-1F7AAE0B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51" y="2867025"/>
            <a:ext cx="9353550" cy="3990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18B8DF-1297-4E97-8228-958906268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51" y="7216061"/>
            <a:ext cx="9353550" cy="59245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BAB66A-4BF5-451D-8285-CCE97758B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5199" y="3612583"/>
            <a:ext cx="104965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55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Return…functional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30F96E-542F-409A-899A-8C934F3CB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49" y="3324645"/>
            <a:ext cx="8649091" cy="844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E302BA-B89B-46F8-B095-D2C6D74F1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903" y="2813618"/>
            <a:ext cx="11396479" cy="1074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28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Return…functional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D2DBC3-E696-4509-AB70-7D01D55B5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50" y="5126589"/>
            <a:ext cx="9350641" cy="4872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F4A2E0-8BB3-4A1C-8A74-F5563C0E1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269" y="3085557"/>
            <a:ext cx="10432731" cy="23355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2EEE09-865F-494F-99F3-1DFE50B89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5290" y="5336123"/>
            <a:ext cx="10915617" cy="29588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35EBCD-ED7A-4AEC-AF58-3BC482CBF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4478" y="8294934"/>
            <a:ext cx="12328459" cy="25225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F344E6-C12F-425C-9060-058773286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4478" y="11083675"/>
            <a:ext cx="9364472" cy="20569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6D96135-EE49-4CF8-A680-373BF0CF652A}"/>
              </a:ext>
            </a:extLst>
          </p:cNvPr>
          <p:cNvCxnSpPr>
            <a:endCxn id="10" idx="1"/>
          </p:cNvCxnSpPr>
          <p:nvPr/>
        </p:nvCxnSpPr>
        <p:spPr>
          <a:xfrm flipV="1">
            <a:off x="4790661" y="4253312"/>
            <a:ext cx="4837608" cy="3280549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12497B-6620-48B3-AF4E-81849AF1AB5D}"/>
              </a:ext>
            </a:extLst>
          </p:cNvPr>
          <p:cNvCxnSpPr>
            <a:cxnSpLocks/>
          </p:cNvCxnSpPr>
          <p:nvPr/>
        </p:nvCxnSpPr>
        <p:spPr>
          <a:xfrm>
            <a:off x="13015290" y="4966187"/>
            <a:ext cx="5213075" cy="1119738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D62262F-7AEA-4191-859E-5AD89AA02591}"/>
              </a:ext>
            </a:extLst>
          </p:cNvPr>
          <p:cNvCxnSpPr>
            <a:cxnSpLocks/>
          </p:cNvCxnSpPr>
          <p:nvPr/>
        </p:nvCxnSpPr>
        <p:spPr>
          <a:xfrm>
            <a:off x="7270123" y="8090452"/>
            <a:ext cx="2766054" cy="883103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41EB944-C843-490D-8E1C-8DBEB6622B76}"/>
              </a:ext>
            </a:extLst>
          </p:cNvPr>
          <p:cNvCxnSpPr>
            <a:cxnSpLocks/>
          </p:cNvCxnSpPr>
          <p:nvPr/>
        </p:nvCxnSpPr>
        <p:spPr>
          <a:xfrm>
            <a:off x="5591503" y="8701616"/>
            <a:ext cx="4732975" cy="3064367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541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2983F2CB-E505-4274-8E55-583822F228F6}"/>
              </a:ext>
            </a:extLst>
          </p:cNvPr>
          <p:cNvSpPr txBox="1">
            <a:spLocks/>
          </p:cNvSpPr>
          <p:nvPr/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>
            <a:lvl1pPr marL="0" marR="0" indent="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0" marR="0" indent="2286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0" marR="0" indent="4572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0" marR="0" indent="6858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0" marR="0" indent="9144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0" marR="0" indent="11430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0" marR="0" indent="13716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0" marR="0" indent="16002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0" marR="0" indent="18288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hangingPunct="1"/>
            <a:r>
              <a:rPr lang="en-GB" sz="9600" dirty="0"/>
              <a:t>Move to functional</a:t>
            </a:r>
          </a:p>
        </p:txBody>
      </p:sp>
      <p:sp>
        <p:nvSpPr>
          <p:cNvPr id="6" name="Subtitle Text">
            <a:extLst>
              <a:ext uri="{FF2B5EF4-FFF2-40B4-BE49-F238E27FC236}">
                <a16:creationId xmlns:a16="http://schemas.microsoft.com/office/drawing/2014/main" id="{08F4ED83-3C47-408C-925C-B672F3A6AAA2}"/>
              </a:ext>
            </a:extLst>
          </p:cNvPr>
          <p:cNvSpPr txBox="1">
            <a:spLocks/>
          </p:cNvSpPr>
          <p:nvPr/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US" sz="8000" dirty="0">
                <a:solidFill>
                  <a:srgbClr val="F3545A"/>
                </a:solidFill>
              </a:rPr>
              <a:t>Resources</a:t>
            </a:r>
          </a:p>
        </p:txBody>
      </p:sp>
      <p:sp>
        <p:nvSpPr>
          <p:cNvPr id="7" name="Subtitle Text">
            <a:extLst>
              <a:ext uri="{FF2B5EF4-FFF2-40B4-BE49-F238E27FC236}">
                <a16:creationId xmlns:a16="http://schemas.microsoft.com/office/drawing/2014/main" id="{ED8FA0FA-FD8E-4ECD-9DFD-57A373BBB279}"/>
              </a:ext>
            </a:extLst>
          </p:cNvPr>
          <p:cNvSpPr txBox="1">
            <a:spLocks/>
          </p:cNvSpPr>
          <p:nvPr/>
        </p:nvSpPr>
        <p:spPr>
          <a:xfrm>
            <a:off x="1488607" y="418824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https://github.com/FrancoMelandri/spike-language-ext</a:t>
            </a:r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19C4DF61-5190-4866-B07D-4B7FBBB83211}"/>
              </a:ext>
            </a:extLst>
          </p:cNvPr>
          <p:cNvSpPr txBox="1">
            <a:spLocks/>
          </p:cNvSpPr>
          <p:nvPr/>
        </p:nvSpPr>
        <p:spPr>
          <a:xfrm>
            <a:off x="1488607" y="5112252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https://github.com/louthy/language-ext</a:t>
            </a: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8B05A2D9-A518-4604-9B2D-623F65CD9F7D}"/>
              </a:ext>
            </a:extLst>
          </p:cNvPr>
          <p:cNvSpPr txBox="1">
            <a:spLocks/>
          </p:cNvSpPr>
          <p:nvPr/>
        </p:nvSpPr>
        <p:spPr>
          <a:xfrm>
            <a:off x="1488607" y="599467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https://github.com/FrancoMelandri/tiny-fp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2381F844-A373-4579-9A92-B8E0512C1993}"/>
              </a:ext>
            </a:extLst>
          </p:cNvPr>
          <p:cNvSpPr txBox="1">
            <a:spLocks/>
          </p:cNvSpPr>
          <p:nvPr/>
        </p:nvSpPr>
        <p:spPr>
          <a:xfrm>
            <a:off x="1488608" y="8497277"/>
            <a:ext cx="18908111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https://adit.io/posts/2013-04-17-functors,_applicatives,_and_monads_in_pictures.html</a:t>
            </a:r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F82A7059-8CC1-4F1A-B3A9-869E372B4ED5}"/>
              </a:ext>
            </a:extLst>
          </p:cNvPr>
          <p:cNvSpPr txBox="1">
            <a:spLocks/>
          </p:cNvSpPr>
          <p:nvPr/>
        </p:nvSpPr>
        <p:spPr>
          <a:xfrm>
            <a:off x="1488607" y="9175181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https://medium.com/javascript-scene/master-the-javascript-interview-what-is-functional-programming-7f218c68b3a0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563A2343-A12B-40D4-8300-071CCEF4CA6B}"/>
              </a:ext>
            </a:extLst>
          </p:cNvPr>
          <p:cNvSpPr txBox="1">
            <a:spLocks/>
          </p:cNvSpPr>
          <p:nvPr/>
        </p:nvSpPr>
        <p:spPr>
          <a:xfrm>
            <a:off x="1488607" y="10470582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https://medium.com/disney-streaming/option-either-state-and-io-imperative-programming-in-a-functional-world-8e176049af81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9B5E3F92-C75E-4FE4-905E-AAB96030961E}"/>
              </a:ext>
            </a:extLst>
          </p:cNvPr>
          <p:cNvSpPr txBox="1">
            <a:spLocks/>
          </p:cNvSpPr>
          <p:nvPr/>
        </p:nvSpPr>
        <p:spPr>
          <a:xfrm>
            <a:off x="1488607" y="11765983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https://blog.codiceplastico.com/rop-csharp9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41415A2A-8E5D-441A-B9E6-00A5613201AA}"/>
              </a:ext>
            </a:extLst>
          </p:cNvPr>
          <p:cNvSpPr txBox="1">
            <a:spLocks/>
          </p:cNvSpPr>
          <p:nvPr/>
        </p:nvSpPr>
        <p:spPr>
          <a:xfrm>
            <a:off x="1488608" y="7387574"/>
            <a:ext cx="18908111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https://www.infoq.com/presentations/Null-References-The-Billion-Dollar-Mistake-Tony-Hoare/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xfrm>
            <a:off x="6291186" y="4834834"/>
            <a:ext cx="11801628" cy="5078313"/>
          </a:xfrm>
          <a:prstGeom prst="rect">
            <a:avLst/>
          </a:prstGeom>
        </p:spPr>
        <p:txBody>
          <a:bodyPr/>
          <a:lstStyle/>
          <a:p>
            <a:r>
              <a:rPr lang="it-IT" sz="20000" dirty="0" err="1">
                <a:solidFill>
                  <a:srgbClr val="F3545A"/>
                </a:solidFill>
              </a:rPr>
              <a:t>Enjoy</a:t>
            </a:r>
            <a:endParaRPr lang="it-IT" sz="20000" dirty="0">
              <a:solidFill>
                <a:srgbClr val="F3545A"/>
              </a:solidFill>
            </a:endParaRPr>
          </a:p>
          <a:p>
            <a:r>
              <a:rPr sz="20000" dirty="0">
                <a:solidFill>
                  <a:srgbClr val="F3545A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33225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605546"/>
            <a:ext cx="21005801" cy="12076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b="1" dirty="0">
                <a:solidFill>
                  <a:srgbClr val="F3545A"/>
                </a:solidFill>
              </a:rPr>
              <a:t>NULL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BA513-B6F7-4763-829C-52E1A4E2B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081" y="6261092"/>
            <a:ext cx="6059424" cy="2499600"/>
          </a:xfrm>
          <a:prstGeom prst="rect">
            <a:avLst/>
          </a:prstGeom>
        </p:spPr>
      </p:pic>
      <p:pic>
        <p:nvPicPr>
          <p:cNvPr id="2050" name="Picture 2" descr="NullReferenceException – The Public Void">
            <a:extLst>
              <a:ext uri="{FF2B5EF4-FFF2-40B4-BE49-F238E27FC236}">
                <a16:creationId xmlns:a16="http://schemas.microsoft.com/office/drawing/2014/main" id="{E94C4716-3A72-4F50-B309-5C685B5D2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856" y="9462372"/>
            <a:ext cx="5456465" cy="390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B2CB62-051F-423E-A17F-133142A82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7002" y="4783341"/>
            <a:ext cx="10906125" cy="623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7265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How much I love them…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Clean and Beautiful code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functions let your code be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15301</TotalTime>
  <Words>1235</Words>
  <Application>Microsoft Office PowerPoint</Application>
  <PresentationFormat>Custom</PresentationFormat>
  <Paragraphs>215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2" baseType="lpstr"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481</cp:revision>
  <dcterms:modified xsi:type="dcterms:W3CDTF">2021-07-22T10:29:33Z</dcterms:modified>
</cp:coreProperties>
</file>